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4" r:id="rId11"/>
    <p:sldId id="265" r:id="rId12"/>
    <p:sldId id="266" r:id="rId13"/>
    <p:sldId id="267" r:id="rId14"/>
    <p:sldId id="268" r:id="rId15"/>
    <p:sldId id="275" r:id="rId16"/>
    <p:sldId id="269" r:id="rId17"/>
    <p:sldId id="270" r:id="rId18"/>
    <p:sldId id="271" r:id="rId19"/>
    <p:sldId id="272" r:id="rId20"/>
    <p:sldId id="273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52" autoAdjust="0"/>
    <p:restoredTop sz="94660"/>
  </p:normalViewPr>
  <p:slideViewPr>
    <p:cSldViewPr snapToGrid="0">
      <p:cViewPr varScale="1">
        <p:scale>
          <a:sx n="72" d="100"/>
          <a:sy n="72" d="100"/>
        </p:scale>
        <p:origin x="63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1/5/2019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1/5/2019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1/5/2019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1/5/2019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1/5/2019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1/5/2019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1/5/2019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1/5/2019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1/5/2019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1/5/2019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1/5/2019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1/5/2019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hwheLORN9gg&amp;t=63s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AE67D-59CB-4431-B80C-78D809D6C6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2688" y="1432223"/>
            <a:ext cx="10881360" cy="3035808"/>
          </a:xfrm>
        </p:spPr>
        <p:txBody>
          <a:bodyPr/>
          <a:lstStyle/>
          <a:p>
            <a:r>
              <a:rPr lang="en-US" dirty="0"/>
              <a:t>American Imperialism</a:t>
            </a:r>
            <a:br>
              <a:rPr lang="en-US" sz="8000" dirty="0"/>
            </a:br>
            <a:r>
              <a:rPr lang="en-US" sz="6600" dirty="0"/>
              <a:t>in the 19</a:t>
            </a:r>
            <a:r>
              <a:rPr lang="en-US" sz="6600" baseline="30000" dirty="0"/>
              <a:t>th</a:t>
            </a:r>
            <a:r>
              <a:rPr lang="en-US" sz="6600" dirty="0"/>
              <a:t>–20</a:t>
            </a:r>
            <a:r>
              <a:rPr lang="en-US" sz="6600" baseline="30000" dirty="0"/>
              <a:t>th</a:t>
            </a:r>
            <a:r>
              <a:rPr lang="en-US" sz="6600" dirty="0"/>
              <a:t> Centuries</a:t>
            </a:r>
            <a:endParaRPr lang="en-US" sz="8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C5EFC0-D46A-4734-8A7F-FBBAC2F47FB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The American Pageant,</a:t>
            </a:r>
          </a:p>
          <a:p>
            <a:r>
              <a:rPr lang="en-US" dirty="0">
                <a:hlinkClick r:id="rId2"/>
              </a:rPr>
              <a:t>Chapter 27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409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53AFFF-AB7D-450F-B1E4-15E187220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40DD6F-1B2C-4308-8C2E-7BCC172E7E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6" name="Picture 4" descr="Related image">
            <a:extLst>
              <a:ext uri="{FF2B5EF4-FFF2-40B4-BE49-F238E27FC236}">
                <a16:creationId xmlns:a16="http://schemas.microsoft.com/office/drawing/2014/main" id="{DFBC311A-EB6E-4A80-A36D-61376306CC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34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35495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5CAEF-23AC-4898-8DD9-417DE74C5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Cuba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D6D031-943B-48BC-8B63-40C4735058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 leaves Cuba—1902. Sort of.</a:t>
            </a:r>
          </a:p>
          <a:p>
            <a:pPr lvl="1"/>
            <a:r>
              <a:rPr lang="en-US" dirty="0"/>
              <a:t>Teller Amendment replaced by Platt Amendment</a:t>
            </a:r>
          </a:p>
          <a:p>
            <a:pPr lvl="2"/>
            <a:r>
              <a:rPr lang="en-US" dirty="0"/>
              <a:t>US intervenes in Cuba to “restore order” when necessary</a:t>
            </a:r>
          </a:p>
          <a:p>
            <a:pPr lvl="2"/>
            <a:r>
              <a:rPr lang="en-US" dirty="0"/>
              <a:t>Cuba cannot sign a treaty with another country</a:t>
            </a:r>
          </a:p>
          <a:p>
            <a:pPr lvl="2"/>
            <a:r>
              <a:rPr lang="en-US" dirty="0"/>
              <a:t>US maintains presence in Gitmo** </a:t>
            </a:r>
          </a:p>
          <a:p>
            <a:pPr lvl="1"/>
            <a:r>
              <a:rPr lang="en-US" dirty="0"/>
              <a:t>Resentment by Cubans</a:t>
            </a:r>
          </a:p>
          <a:p>
            <a:endParaRPr lang="en-US" dirty="0"/>
          </a:p>
          <a:p>
            <a:r>
              <a:rPr lang="en-US" dirty="0"/>
              <a:t>Why not just leave?</a:t>
            </a:r>
          </a:p>
          <a:p>
            <a:pPr lvl="1"/>
            <a:r>
              <a:rPr lang="en-US" dirty="0"/>
              <a:t>Similar in kind…</a:t>
            </a:r>
          </a:p>
        </p:txBody>
      </p:sp>
      <p:pic>
        <p:nvPicPr>
          <p:cNvPr id="4" name="Picture 4" descr="Image result for teller amendment">
            <a:extLst>
              <a:ext uri="{FF2B5EF4-FFF2-40B4-BE49-F238E27FC236}">
                <a16:creationId xmlns:a16="http://schemas.microsoft.com/office/drawing/2014/main" id="{3B2D1D35-42DA-4BC4-9B4F-B263CF48D1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912" y="1289304"/>
            <a:ext cx="4895088" cy="4407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00799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5A846-CBB9-47E2-AD6A-3791AB02F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Puerto Rico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2C9F00-A84A-44F0-AB1F-A9F34CF8BC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4736592"/>
          </a:xfrm>
        </p:spPr>
        <p:txBody>
          <a:bodyPr/>
          <a:lstStyle/>
          <a:p>
            <a:r>
              <a:rPr lang="en-US" dirty="0"/>
              <a:t>Foraker Act—1900 </a:t>
            </a:r>
          </a:p>
          <a:p>
            <a:pPr lvl="1"/>
            <a:r>
              <a:rPr lang="en-US" dirty="0"/>
              <a:t>Grants some popular government</a:t>
            </a:r>
          </a:p>
          <a:p>
            <a:pPr lvl="1"/>
            <a:r>
              <a:rPr lang="en-US" dirty="0"/>
              <a:t>Limits self-rule</a:t>
            </a:r>
          </a:p>
          <a:p>
            <a:pPr lvl="1"/>
            <a:r>
              <a:rPr lang="en-US" dirty="0"/>
              <a:t>Grants citizenship in 1917</a:t>
            </a:r>
          </a:p>
          <a:p>
            <a:endParaRPr lang="en-US" dirty="0"/>
          </a:p>
          <a:p>
            <a:r>
              <a:rPr lang="en-US" dirty="0"/>
              <a:t>Status? </a:t>
            </a:r>
          </a:p>
          <a:p>
            <a:pPr lvl="1"/>
            <a:r>
              <a:rPr lang="en-US" dirty="0"/>
              <a:t>Do protections of Constitution apply in territories?</a:t>
            </a:r>
          </a:p>
          <a:p>
            <a:endParaRPr lang="en-US" dirty="0"/>
          </a:p>
          <a:p>
            <a:r>
              <a:rPr lang="en-US" dirty="0"/>
              <a:t>Insular Cases</a:t>
            </a:r>
          </a:p>
          <a:p>
            <a:pPr lvl="1"/>
            <a:r>
              <a:rPr lang="en-US" dirty="0"/>
              <a:t>Not necessarily</a:t>
            </a:r>
          </a:p>
        </p:txBody>
      </p:sp>
      <p:pic>
        <p:nvPicPr>
          <p:cNvPr id="10242" name="Picture 2" descr="Image result for puerto rico">
            <a:extLst>
              <a:ext uri="{FF2B5EF4-FFF2-40B4-BE49-F238E27FC236}">
                <a16:creationId xmlns:a16="http://schemas.microsoft.com/office/drawing/2014/main" id="{4B13C2E9-C6F6-4EA6-BE62-694A8C8F26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7043" y="0"/>
            <a:ext cx="7004957" cy="3566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Image result for supreme court">
            <a:extLst>
              <a:ext uri="{FF2B5EF4-FFF2-40B4-BE49-F238E27FC236}">
                <a16:creationId xmlns:a16="http://schemas.microsoft.com/office/drawing/2014/main" id="{10667D43-C414-42ED-B5C6-EB4586D614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2579">
            <a:off x="6997926" y="3976616"/>
            <a:ext cx="4931218" cy="2745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99499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10A32-EE0E-4397-946F-BF1644C22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Philippines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E79083-9B7B-4EDF-83DE-3F6BEEBB2D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Philippines also occupied by Spain prior to 1898</a:t>
            </a:r>
          </a:p>
          <a:p>
            <a:endParaRPr lang="en-US" dirty="0"/>
          </a:p>
          <a:p>
            <a:r>
              <a:rPr lang="en-US" dirty="0"/>
              <a:t>Emilio Aguinaldo—leads movement against Spanish</a:t>
            </a:r>
          </a:p>
          <a:p>
            <a:pPr lvl="1"/>
            <a:r>
              <a:rPr lang="en-US" dirty="0"/>
              <a:t>Fights with US</a:t>
            </a:r>
          </a:p>
          <a:p>
            <a:pPr lvl="1"/>
            <a:r>
              <a:rPr lang="en-US" dirty="0"/>
              <a:t>Expected independence after the war—to no avail</a:t>
            </a:r>
          </a:p>
          <a:p>
            <a:endParaRPr lang="en-US" dirty="0"/>
          </a:p>
          <a:p>
            <a:r>
              <a:rPr lang="en-US" dirty="0"/>
              <a:t>Guerilla war breaks out between US and Philippines (three years)</a:t>
            </a:r>
          </a:p>
          <a:p>
            <a:endParaRPr lang="en-US" dirty="0"/>
          </a:p>
          <a:p>
            <a:r>
              <a:rPr lang="en-US" dirty="0"/>
              <a:t>Formal independence not granted until 1946</a:t>
            </a:r>
          </a:p>
          <a:p>
            <a:pPr lvl="1"/>
            <a:r>
              <a:rPr lang="en-US" dirty="0"/>
              <a:t>After World War II</a:t>
            </a:r>
          </a:p>
        </p:txBody>
      </p:sp>
      <p:pic>
        <p:nvPicPr>
          <p:cNvPr id="12290" name="Picture 2" descr="Image result for emilio aguinaldo">
            <a:extLst>
              <a:ext uri="{FF2B5EF4-FFF2-40B4-BE49-F238E27FC236}">
                <a16:creationId xmlns:a16="http://schemas.microsoft.com/office/drawing/2014/main" id="{A8F4C986-FC3A-4DA4-A2A0-CD65D2FCC4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2480">
            <a:off x="8723376" y="333346"/>
            <a:ext cx="3048000" cy="4305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Image result for us philippine war">
            <a:extLst>
              <a:ext uri="{FF2B5EF4-FFF2-40B4-BE49-F238E27FC236}">
                <a16:creationId xmlns:a16="http://schemas.microsoft.com/office/drawing/2014/main" id="{D49DBB2C-57D7-4079-BA27-9314A95703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7592" y="4791456"/>
            <a:ext cx="4144407" cy="2066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43706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ADAE3-DA2F-47F5-829F-A1EFF2FBD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0"/>
            <a:ext cx="10058400" cy="1609344"/>
          </a:xfrm>
        </p:spPr>
        <p:txBody>
          <a:bodyPr/>
          <a:lstStyle/>
          <a:p>
            <a:r>
              <a:rPr lang="en-US" dirty="0"/>
              <a:t>Remember Hawaii?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351D2F-144A-4A24-8903-EE555925A9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609344"/>
            <a:ext cx="10058400" cy="524865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US wants control of Hawaii—why?</a:t>
            </a:r>
          </a:p>
          <a:p>
            <a:pPr lvl="1"/>
            <a:r>
              <a:rPr lang="en-US" dirty="0"/>
              <a:t>PART of the reason—money, resources, military.</a:t>
            </a:r>
          </a:p>
          <a:p>
            <a:endParaRPr lang="en-US" dirty="0"/>
          </a:p>
          <a:p>
            <a:r>
              <a:rPr lang="en-US" dirty="0"/>
              <a:t>The other part—China (OCD)**</a:t>
            </a:r>
          </a:p>
          <a:p>
            <a:pPr lvl="1"/>
            <a:r>
              <a:rPr lang="en-US" dirty="0"/>
              <a:t>Access to Hawaii = military base to connect to Pacific</a:t>
            </a:r>
          </a:p>
          <a:p>
            <a:pPr lvl="1"/>
            <a:r>
              <a:rPr lang="en-US" dirty="0"/>
              <a:t>Access to Pacific = Proximity to Philippines = Proximity to China</a:t>
            </a:r>
          </a:p>
          <a:p>
            <a:endParaRPr lang="en-US" dirty="0"/>
          </a:p>
          <a:p>
            <a:r>
              <a:rPr lang="en-US" dirty="0"/>
              <a:t>It’s all about the money!</a:t>
            </a:r>
          </a:p>
          <a:p>
            <a:endParaRPr lang="en-US" dirty="0"/>
          </a:p>
          <a:p>
            <a:r>
              <a:rPr lang="en-US" dirty="0"/>
              <a:t>Problem—spheres of influence</a:t>
            </a:r>
          </a:p>
          <a:p>
            <a:pPr lvl="1"/>
            <a:r>
              <a:rPr lang="en-US" dirty="0"/>
              <a:t>Not on my turf! </a:t>
            </a:r>
          </a:p>
          <a:p>
            <a:endParaRPr lang="en-US" dirty="0"/>
          </a:p>
          <a:p>
            <a:r>
              <a:rPr lang="en-US" dirty="0"/>
              <a:t>John Hay—Open Door Policy**</a:t>
            </a:r>
          </a:p>
          <a:p>
            <a:pPr lvl="1"/>
            <a:r>
              <a:rPr lang="en-US" dirty="0"/>
              <a:t>Boxer Rebellion (unsuccessful) </a:t>
            </a:r>
          </a:p>
        </p:txBody>
      </p:sp>
      <p:pic>
        <p:nvPicPr>
          <p:cNvPr id="13314" name="Picture 2" descr="Image result for open door policy">
            <a:extLst>
              <a:ext uri="{FF2B5EF4-FFF2-40B4-BE49-F238E27FC236}">
                <a16:creationId xmlns:a16="http://schemas.microsoft.com/office/drawing/2014/main" id="{F75639ED-53BC-434F-AB0D-3D8C503B79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2672" y="0"/>
            <a:ext cx="4529328" cy="2976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Image result for open door policy">
            <a:extLst>
              <a:ext uri="{FF2B5EF4-FFF2-40B4-BE49-F238E27FC236}">
                <a16:creationId xmlns:a16="http://schemas.microsoft.com/office/drawing/2014/main" id="{4904C2FA-7185-4905-BC8C-2BA4C5328A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2672" y="3700385"/>
            <a:ext cx="4399979" cy="3240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08675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4EB2A-B1C0-4A43-8204-11AF95D85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356F02-E65C-4E5D-886D-B5375BA8F3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Image result for pacific map">
            <a:extLst>
              <a:ext uri="{FF2B5EF4-FFF2-40B4-BE49-F238E27FC236}">
                <a16:creationId xmlns:a16="http://schemas.microsoft.com/office/drawing/2014/main" id="{EA7F2463-B304-49CA-9B16-0EAF281423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0" t="6528" r="3100" b="5536"/>
          <a:stretch/>
        </p:blipFill>
        <p:spPr bwMode="auto">
          <a:xfrm>
            <a:off x="0" y="-109728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83B59F3C-6396-408B-A2C5-C4BBA00616C6}"/>
              </a:ext>
            </a:extLst>
          </p:cNvPr>
          <p:cNvSpPr/>
          <p:nvPr/>
        </p:nvSpPr>
        <p:spPr>
          <a:xfrm>
            <a:off x="9619488" y="2761488"/>
            <a:ext cx="1938528" cy="93268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BCE9BE2-A849-41EB-847C-905BFCBC044A}"/>
              </a:ext>
            </a:extLst>
          </p:cNvPr>
          <p:cNvSpPr/>
          <p:nvPr/>
        </p:nvSpPr>
        <p:spPr>
          <a:xfrm>
            <a:off x="3828288" y="2688336"/>
            <a:ext cx="1938528" cy="93268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97F153C-B925-4C62-A03D-6CB515EC19B5}"/>
              </a:ext>
            </a:extLst>
          </p:cNvPr>
          <p:cNvSpPr/>
          <p:nvPr/>
        </p:nvSpPr>
        <p:spPr>
          <a:xfrm>
            <a:off x="890016" y="612648"/>
            <a:ext cx="4212336" cy="207568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Arrow: Left 4">
            <a:extLst>
              <a:ext uri="{FF2B5EF4-FFF2-40B4-BE49-F238E27FC236}">
                <a16:creationId xmlns:a16="http://schemas.microsoft.com/office/drawing/2014/main" id="{813C4199-DD76-4BE2-908E-FE23FAD3F508}"/>
              </a:ext>
            </a:extLst>
          </p:cNvPr>
          <p:cNvSpPr/>
          <p:nvPr/>
        </p:nvSpPr>
        <p:spPr>
          <a:xfrm>
            <a:off x="5946648" y="2981739"/>
            <a:ext cx="3515404" cy="447261"/>
          </a:xfrm>
          <a:prstGeom prst="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Left 9">
            <a:extLst>
              <a:ext uri="{FF2B5EF4-FFF2-40B4-BE49-F238E27FC236}">
                <a16:creationId xmlns:a16="http://schemas.microsoft.com/office/drawing/2014/main" id="{B3194B4A-B9B1-4B90-97DF-2F6FCE519866}"/>
              </a:ext>
            </a:extLst>
          </p:cNvPr>
          <p:cNvSpPr/>
          <p:nvPr/>
        </p:nvSpPr>
        <p:spPr>
          <a:xfrm rot="3096090">
            <a:off x="3630666" y="2592721"/>
            <a:ext cx="779294" cy="447261"/>
          </a:xfrm>
          <a:prstGeom prst="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934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005E0-FA1A-42E3-8FEA-919BCA688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Theodore Roosevelt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FEF570-A5C0-4D35-9F20-85D20BFFC9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McKinley still president-reelected in 1900</a:t>
            </a:r>
          </a:p>
          <a:p>
            <a:pPr lvl="1"/>
            <a:r>
              <a:rPr lang="en-US" dirty="0"/>
              <a:t>Teddy is his running mate</a:t>
            </a:r>
          </a:p>
          <a:p>
            <a:pPr lvl="2"/>
            <a:r>
              <a:rPr lang="en-US" dirty="0"/>
              <a:t>Nobody expects him to ever be President</a:t>
            </a:r>
          </a:p>
          <a:p>
            <a:pPr lvl="2"/>
            <a:r>
              <a:rPr lang="en-US" dirty="0"/>
              <a:t>Ran on popularity</a:t>
            </a:r>
          </a:p>
          <a:p>
            <a:endParaRPr lang="en-US" dirty="0"/>
          </a:p>
          <a:p>
            <a:r>
              <a:rPr lang="en-US" dirty="0"/>
              <a:t>McKinley is assassinated in 1901</a:t>
            </a:r>
          </a:p>
          <a:p>
            <a:endParaRPr lang="en-US" dirty="0"/>
          </a:p>
          <a:p>
            <a:r>
              <a:rPr lang="en-US" dirty="0"/>
              <a:t>TR new president**</a:t>
            </a:r>
          </a:p>
          <a:p>
            <a:pPr lvl="1"/>
            <a:r>
              <a:rPr lang="en-US" dirty="0"/>
              <a:t>Dramatically increases power of presidency**</a:t>
            </a:r>
          </a:p>
          <a:p>
            <a:pPr lvl="2"/>
            <a:r>
              <a:rPr lang="en-US" dirty="0"/>
              <a:t>Similar in kind…</a:t>
            </a:r>
          </a:p>
          <a:p>
            <a:pPr lvl="1"/>
            <a:r>
              <a:rPr lang="en-US" dirty="0"/>
              <a:t>Speak softly, carry a big stick**</a:t>
            </a:r>
          </a:p>
        </p:txBody>
      </p:sp>
      <p:pic>
        <p:nvPicPr>
          <p:cNvPr id="15362" name="Picture 2" descr="Image result for teddy roosevelt">
            <a:extLst>
              <a:ext uri="{FF2B5EF4-FFF2-40B4-BE49-F238E27FC236}">
                <a16:creationId xmlns:a16="http://schemas.microsoft.com/office/drawing/2014/main" id="{3C236A38-39DC-4371-B06D-3E365FD5C9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9749" y="466345"/>
            <a:ext cx="3256089" cy="429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Image result for teddy roosevelt panama canal">
            <a:extLst>
              <a:ext uri="{FF2B5EF4-FFF2-40B4-BE49-F238E27FC236}">
                <a16:creationId xmlns:a16="http://schemas.microsoft.com/office/drawing/2014/main" id="{1533376D-FF0B-4557-9FF1-E83441C780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7258" y="-9525"/>
            <a:ext cx="3314742" cy="1874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Image result for teddy roosevelt panama canal">
            <a:extLst>
              <a:ext uri="{FF2B5EF4-FFF2-40B4-BE49-F238E27FC236}">
                <a16:creationId xmlns:a16="http://schemas.microsoft.com/office/drawing/2014/main" id="{0E126F44-085A-46B0-955B-BD882D9CC0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7888" y="3923580"/>
            <a:ext cx="3944112" cy="2934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59562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6F598F-6A2F-437A-8361-EF721FCCF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 The Expansionist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C11300-E60B-4D08-B89C-7087166636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938528"/>
            <a:ext cx="10058400" cy="4919472"/>
          </a:xfrm>
        </p:spPr>
        <p:txBody>
          <a:bodyPr>
            <a:normAutofit/>
          </a:bodyPr>
          <a:lstStyle/>
          <a:p>
            <a:r>
              <a:rPr lang="en-US" sz="2400" dirty="0"/>
              <a:t>Panama Canal**</a:t>
            </a:r>
          </a:p>
          <a:p>
            <a:pPr lvl="1"/>
            <a:r>
              <a:rPr lang="en-US" sz="2000" dirty="0"/>
              <a:t>Money, time, military</a:t>
            </a:r>
          </a:p>
          <a:p>
            <a:pPr lvl="1"/>
            <a:r>
              <a:rPr lang="en-US" sz="2000" dirty="0"/>
              <a:t>France attempts first canal—fails!</a:t>
            </a:r>
          </a:p>
          <a:p>
            <a:endParaRPr lang="en-US" sz="2400" dirty="0"/>
          </a:p>
          <a:p>
            <a:r>
              <a:rPr lang="en-US" sz="2400" dirty="0"/>
              <a:t>TR—wants treaty with Colombia</a:t>
            </a:r>
          </a:p>
          <a:p>
            <a:pPr lvl="1"/>
            <a:r>
              <a:rPr lang="en-US" sz="2000" dirty="0"/>
              <a:t>Access to build a canal in Panama—rejected</a:t>
            </a:r>
          </a:p>
          <a:p>
            <a:pPr lvl="1"/>
            <a:r>
              <a:rPr lang="en-US" sz="2000" dirty="0"/>
              <a:t>Speak softly, carry a big stick</a:t>
            </a:r>
          </a:p>
          <a:p>
            <a:pPr lvl="2"/>
            <a:r>
              <a:rPr lang="en-US" sz="1800" dirty="0"/>
              <a:t>US backed movement to aid Panama against Columbian control</a:t>
            </a:r>
          </a:p>
          <a:p>
            <a:endParaRPr lang="en-US" sz="2400" dirty="0"/>
          </a:p>
          <a:p>
            <a:r>
              <a:rPr lang="en-US" sz="2400" dirty="0"/>
              <a:t>Hay-</a:t>
            </a:r>
            <a:r>
              <a:rPr lang="en-US" sz="2400" dirty="0" err="1"/>
              <a:t>Bunanu</a:t>
            </a:r>
            <a:r>
              <a:rPr lang="en-US" sz="2400" dirty="0"/>
              <a:t>-</a:t>
            </a:r>
            <a:r>
              <a:rPr lang="en-US" sz="2400" dirty="0" err="1"/>
              <a:t>Varilla</a:t>
            </a:r>
            <a:r>
              <a:rPr lang="en-US" sz="2400" dirty="0"/>
              <a:t> Treaty</a:t>
            </a:r>
          </a:p>
          <a:p>
            <a:pPr lvl="1"/>
            <a:r>
              <a:rPr lang="en-US" sz="2000" dirty="0"/>
              <a:t>US builds a canal—controversial!</a:t>
            </a:r>
          </a:p>
          <a:p>
            <a:pPr lvl="2"/>
            <a:r>
              <a:rPr lang="en-US" sz="1800" dirty="0"/>
              <a:t>Completed in 1914</a:t>
            </a:r>
          </a:p>
        </p:txBody>
      </p:sp>
      <p:pic>
        <p:nvPicPr>
          <p:cNvPr id="16386" name="Picture 2" descr="Image result for teddy roosevelt panama canal">
            <a:extLst>
              <a:ext uri="{FF2B5EF4-FFF2-40B4-BE49-F238E27FC236}">
                <a16:creationId xmlns:a16="http://schemas.microsoft.com/office/drawing/2014/main" id="{6002AA02-3526-4AE3-BB27-610A731A8E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520" y="37910"/>
            <a:ext cx="5673480" cy="3162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Image result for teddy roosevelt big stick">
            <a:extLst>
              <a:ext uri="{FF2B5EF4-FFF2-40B4-BE49-F238E27FC236}">
                <a16:creationId xmlns:a16="http://schemas.microsoft.com/office/drawing/2014/main" id="{462E08AD-B26A-4007-B123-6145725757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8513" y="3695510"/>
            <a:ext cx="3523488" cy="3162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15826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AEDE9-0819-4261-9D6C-732C3FCDA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Roosevelt Corollary, Monroe Doctrine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BE857B-45D7-4A42-8EC5-DD88D7F701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947672"/>
            <a:ext cx="10058400" cy="4864608"/>
          </a:xfrm>
        </p:spPr>
        <p:txBody>
          <a:bodyPr>
            <a:normAutofit fontScale="92500"/>
          </a:bodyPr>
          <a:lstStyle/>
          <a:p>
            <a:r>
              <a:rPr lang="en-US" sz="2800" dirty="0"/>
              <a:t>Monroe Doctrine—warned Europe to “stay out”</a:t>
            </a:r>
          </a:p>
          <a:p>
            <a:pPr lvl="1"/>
            <a:r>
              <a:rPr lang="en-US" sz="2400" dirty="0"/>
              <a:t>Latin-American countries in debt to England and Germany</a:t>
            </a:r>
          </a:p>
          <a:p>
            <a:pPr lvl="2"/>
            <a:r>
              <a:rPr lang="en-US" sz="2000" dirty="0"/>
              <a:t>Europe starts to intervene</a:t>
            </a:r>
          </a:p>
          <a:p>
            <a:endParaRPr lang="en-US" sz="2800" dirty="0"/>
          </a:p>
          <a:p>
            <a:r>
              <a:rPr lang="en-US" sz="2800" dirty="0"/>
              <a:t>TR responds with a corollary</a:t>
            </a:r>
          </a:p>
          <a:p>
            <a:pPr lvl="1"/>
            <a:r>
              <a:rPr lang="en-US" sz="2400" dirty="0"/>
              <a:t>US will intervene in Latin America</a:t>
            </a:r>
          </a:p>
          <a:p>
            <a:pPr lvl="1"/>
            <a:r>
              <a:rPr lang="en-US" sz="2400" dirty="0"/>
              <a:t>US will police the area if necessary</a:t>
            </a:r>
          </a:p>
          <a:p>
            <a:pPr lvl="1"/>
            <a:r>
              <a:rPr lang="en-US" sz="2400" dirty="0"/>
              <a:t>US more involved in the region</a:t>
            </a:r>
          </a:p>
          <a:p>
            <a:endParaRPr lang="en-US" sz="2800" dirty="0"/>
          </a:p>
          <a:p>
            <a:r>
              <a:rPr lang="en-US" sz="2800" dirty="0"/>
              <a:t>US isn’t looking out for Latin America—it’s looking out for itself</a:t>
            </a:r>
          </a:p>
          <a:p>
            <a:pPr lvl="1"/>
            <a:r>
              <a:rPr lang="en-US" sz="2400" dirty="0"/>
              <a:t>Strains relations between LA and US</a:t>
            </a:r>
          </a:p>
        </p:txBody>
      </p:sp>
      <p:pic>
        <p:nvPicPr>
          <p:cNvPr id="17410" name="Picture 2" descr="Image result for roosevelt corollary cartoon">
            <a:extLst>
              <a:ext uri="{FF2B5EF4-FFF2-40B4-BE49-F238E27FC236}">
                <a16:creationId xmlns:a16="http://schemas.microsoft.com/office/drawing/2014/main" id="{A0018BDB-D722-4F66-9C4B-BC3D7FE043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0256" y="2835020"/>
            <a:ext cx="5303520" cy="3017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45872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FB1F2-A0DA-404D-90B5-22CAFFF82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Roosevelt in Asia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60B949-5370-4050-9860-C361F64AEF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473659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Russo-Japanese War in 1905</a:t>
            </a:r>
          </a:p>
          <a:p>
            <a:pPr lvl="1"/>
            <a:r>
              <a:rPr lang="en-US" dirty="0"/>
              <a:t>TR negotiates peace between the two (Nobel-Prize winner)</a:t>
            </a:r>
          </a:p>
          <a:p>
            <a:pPr lvl="1"/>
            <a:r>
              <a:rPr lang="en-US" dirty="0"/>
              <a:t>Japan kicks tail—worries TR</a:t>
            </a:r>
          </a:p>
          <a:p>
            <a:endParaRPr lang="en-US" dirty="0"/>
          </a:p>
          <a:p>
            <a:r>
              <a:rPr lang="en-US" dirty="0"/>
              <a:t>Gentlemen’s Agreement—1908</a:t>
            </a:r>
          </a:p>
          <a:p>
            <a:pPr lvl="1"/>
            <a:r>
              <a:rPr lang="en-US" dirty="0"/>
              <a:t>Japan offended by anti-immigrant (anti-Asian) US-laws</a:t>
            </a:r>
          </a:p>
          <a:p>
            <a:pPr lvl="2"/>
            <a:r>
              <a:rPr lang="en-US" dirty="0"/>
              <a:t>Segregation in schools, etc.</a:t>
            </a:r>
          </a:p>
          <a:p>
            <a:pPr lvl="1"/>
            <a:r>
              <a:rPr lang="en-US" dirty="0"/>
              <a:t>In agreement—</a:t>
            </a:r>
          </a:p>
          <a:p>
            <a:pPr lvl="2"/>
            <a:r>
              <a:rPr lang="en-US" dirty="0"/>
              <a:t>Japan agrees to restrict emigration of workers to the US</a:t>
            </a:r>
          </a:p>
          <a:p>
            <a:pPr lvl="2"/>
            <a:r>
              <a:rPr lang="en-US" dirty="0"/>
              <a:t>TR pressures CA to repeal segregationist laws</a:t>
            </a:r>
          </a:p>
          <a:p>
            <a:endParaRPr lang="en-US" dirty="0"/>
          </a:p>
          <a:p>
            <a:r>
              <a:rPr lang="en-US" dirty="0"/>
              <a:t>Great White Fleet </a:t>
            </a:r>
          </a:p>
          <a:p>
            <a:pPr lvl="1"/>
            <a:r>
              <a:rPr lang="en-US" dirty="0"/>
              <a:t>TR sends our naval fleet across to world</a:t>
            </a:r>
          </a:p>
          <a:p>
            <a:pPr lvl="2"/>
            <a:r>
              <a:rPr lang="en-US" dirty="0"/>
              <a:t>“Don’t mess with us”</a:t>
            </a:r>
          </a:p>
        </p:txBody>
      </p:sp>
      <p:pic>
        <p:nvPicPr>
          <p:cNvPr id="18434" name="Picture 2" descr="Image result for theodore roosevelt great white fleet">
            <a:extLst>
              <a:ext uri="{FF2B5EF4-FFF2-40B4-BE49-F238E27FC236}">
                <a16:creationId xmlns:a16="http://schemas.microsoft.com/office/drawing/2014/main" id="{4EA69460-AC4F-4546-9932-B01970B79D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731" y="3429000"/>
            <a:ext cx="444427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Image result for gentleman's agreement roosevelt">
            <a:extLst>
              <a:ext uri="{FF2B5EF4-FFF2-40B4-BE49-F238E27FC236}">
                <a16:creationId xmlns:a16="http://schemas.microsoft.com/office/drawing/2014/main" id="{56369667-700F-45A1-9501-3B34C53B55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866" y="484632"/>
            <a:ext cx="3810000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7897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EE004F-482B-4940-B29E-A3D2ED911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to Remember!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60FA6E-CD3B-4237-B5F5-FE886E16F5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828800"/>
            <a:ext cx="10058400" cy="5029200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Expansion is part of our story</a:t>
            </a:r>
          </a:p>
          <a:p>
            <a:pPr lvl="1"/>
            <a:r>
              <a:rPr lang="en-US" sz="2400" dirty="0"/>
              <a:t>Louisiana Territory</a:t>
            </a:r>
          </a:p>
          <a:p>
            <a:pPr lvl="1"/>
            <a:r>
              <a:rPr lang="en-US" sz="2400" dirty="0"/>
              <a:t>Texas, Mexico</a:t>
            </a:r>
          </a:p>
          <a:p>
            <a:pPr lvl="1"/>
            <a:r>
              <a:rPr lang="en-US" sz="2400" dirty="0"/>
              <a:t>Florida, Spain</a:t>
            </a:r>
          </a:p>
          <a:p>
            <a:pPr lvl="1"/>
            <a:r>
              <a:rPr lang="en-US" sz="2400" dirty="0"/>
              <a:t>Overpopulation</a:t>
            </a:r>
          </a:p>
          <a:p>
            <a:pPr lvl="1"/>
            <a:r>
              <a:rPr lang="en-US" sz="2400" dirty="0"/>
              <a:t>California, Gold Rush</a:t>
            </a:r>
          </a:p>
          <a:p>
            <a:endParaRPr lang="en-US" sz="2800" dirty="0"/>
          </a:p>
          <a:p>
            <a:r>
              <a:rPr lang="en-US" sz="2800" dirty="0"/>
              <a:t>1893— “The frontier is closed”</a:t>
            </a:r>
          </a:p>
          <a:p>
            <a:endParaRPr lang="en-US" sz="2800" dirty="0"/>
          </a:p>
          <a:p>
            <a:r>
              <a:rPr lang="en-US" sz="2800" dirty="0"/>
              <a:t>1890s—US seeks to move beyond its borders</a:t>
            </a:r>
          </a:p>
          <a:p>
            <a:pPr lvl="1"/>
            <a:r>
              <a:rPr lang="en-US" sz="2400" dirty="0"/>
              <a:t>Must know date—1898** </a:t>
            </a:r>
          </a:p>
          <a:p>
            <a:pPr lvl="1"/>
            <a:endParaRPr lang="en-US" sz="2400" dirty="0"/>
          </a:p>
        </p:txBody>
      </p:sp>
      <p:pic>
        <p:nvPicPr>
          <p:cNvPr id="1028" name="Picture 4" descr="Image result for expansion of us over">
            <a:extLst>
              <a:ext uri="{FF2B5EF4-FFF2-40B4-BE49-F238E27FC236}">
                <a16:creationId xmlns:a16="http://schemas.microsoft.com/office/drawing/2014/main" id="{64FDF448-E3D6-43E8-8E55-979CE8D13F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440" y="173737"/>
            <a:ext cx="5635560" cy="4169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5451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B7297-F70D-48DC-89DC-9EEA86E21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Presidents of the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399D69-7834-41D1-B155-4A5A539481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4736592"/>
          </a:xfrm>
        </p:spPr>
        <p:txBody>
          <a:bodyPr/>
          <a:lstStyle/>
          <a:p>
            <a:r>
              <a:rPr lang="en-US" dirty="0"/>
              <a:t>McKinley (R) (1897-1901)</a:t>
            </a:r>
          </a:p>
          <a:p>
            <a:endParaRPr lang="en-US" dirty="0"/>
          </a:p>
          <a:p>
            <a:r>
              <a:rPr lang="en-US" dirty="0"/>
              <a:t>T. Roosevelt (R) (1901-1909)**</a:t>
            </a:r>
          </a:p>
          <a:p>
            <a:pPr lvl="1"/>
            <a:r>
              <a:rPr lang="en-US" dirty="0"/>
              <a:t>Much more detail to discuss later!</a:t>
            </a:r>
          </a:p>
          <a:p>
            <a:pPr lvl="1"/>
            <a:r>
              <a:rPr lang="en-US" dirty="0"/>
              <a:t>“</a:t>
            </a:r>
            <a:r>
              <a:rPr lang="en-US" i="1" dirty="0"/>
              <a:t>The bride at every wedding, the corpse at every funeral</a:t>
            </a:r>
            <a:r>
              <a:rPr lang="en-US" dirty="0"/>
              <a:t>”</a:t>
            </a:r>
          </a:p>
          <a:p>
            <a:pPr lvl="1"/>
            <a:endParaRPr lang="en-US" dirty="0"/>
          </a:p>
          <a:p>
            <a:r>
              <a:rPr lang="en-US" dirty="0"/>
              <a:t>Taft (R) (1909-1913)</a:t>
            </a:r>
          </a:p>
          <a:p>
            <a:endParaRPr lang="en-US" dirty="0"/>
          </a:p>
          <a:p>
            <a:r>
              <a:rPr lang="en-US" dirty="0"/>
              <a:t>Wilson (D) (1913-1921)**</a:t>
            </a:r>
          </a:p>
          <a:p>
            <a:endParaRPr lang="en-US" dirty="0"/>
          </a:p>
          <a:p>
            <a:r>
              <a:rPr lang="en-US" dirty="0"/>
              <a:t>All POTUS during this time increase American presence on the world stage</a:t>
            </a:r>
          </a:p>
        </p:txBody>
      </p:sp>
      <p:pic>
        <p:nvPicPr>
          <p:cNvPr id="19458" name="Picture 2" descr="Image result for william mckinley">
            <a:extLst>
              <a:ext uri="{FF2B5EF4-FFF2-40B4-BE49-F238E27FC236}">
                <a16:creationId xmlns:a16="http://schemas.microsoft.com/office/drawing/2014/main" id="{0800504E-5708-49F9-96B4-8B8AE729E4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837" y="0"/>
            <a:ext cx="2385239" cy="3221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Image result for teddy roosevelt">
            <a:extLst>
              <a:ext uri="{FF2B5EF4-FFF2-40B4-BE49-F238E27FC236}">
                <a16:creationId xmlns:a16="http://schemas.microsoft.com/office/drawing/2014/main" id="{0354AB20-574A-4ADE-B1A4-89A2E93251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7018" y="0"/>
            <a:ext cx="2194981" cy="3221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6" descr="Image result for william howard taft">
            <a:extLst>
              <a:ext uri="{FF2B5EF4-FFF2-40B4-BE49-F238E27FC236}">
                <a16:creationId xmlns:a16="http://schemas.microsoft.com/office/drawing/2014/main" id="{1AE1AD40-128D-44D7-84DC-5B3EE1FE0C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837" y="3221129"/>
            <a:ext cx="2433754" cy="2872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4" name="Picture 8" descr="Image result for woodrow wilson">
            <a:extLst>
              <a:ext uri="{FF2B5EF4-FFF2-40B4-BE49-F238E27FC236}">
                <a16:creationId xmlns:a16="http://schemas.microsoft.com/office/drawing/2014/main" id="{F1D3A445-E655-47EF-98B4-5F48492A3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0077" y="3212401"/>
            <a:ext cx="2201923" cy="2881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27C1EA6-3249-4CC8-8E86-44556BF8C94F}"/>
              </a:ext>
            </a:extLst>
          </p:cNvPr>
          <p:cNvSpPr/>
          <p:nvPr/>
        </p:nvSpPr>
        <p:spPr>
          <a:xfrm>
            <a:off x="7728786" y="2547366"/>
            <a:ext cx="218585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en-US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Hawaii</a:t>
            </a:r>
          </a:p>
          <a:p>
            <a:pPr algn="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Open Door Policy</a:t>
            </a:r>
            <a:endParaRPr lang="en-US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50CB786-68B0-4F69-9C6C-16D0BEB002B0}"/>
              </a:ext>
            </a:extLst>
          </p:cNvPr>
          <p:cNvSpPr/>
          <p:nvPr/>
        </p:nvSpPr>
        <p:spPr>
          <a:xfrm>
            <a:off x="10230021" y="2275355"/>
            <a:ext cx="18451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en-US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Span-AM</a:t>
            </a:r>
          </a:p>
          <a:p>
            <a:pPr algn="r"/>
            <a:r>
              <a:rPr lang="en-US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Panama Canal</a:t>
            </a:r>
          </a:p>
          <a:p>
            <a:pPr algn="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Big Stick</a:t>
            </a:r>
            <a:endParaRPr lang="en-US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78BF078-70E0-487E-BAAE-F7EED3D0ED6D}"/>
              </a:ext>
            </a:extLst>
          </p:cNvPr>
          <p:cNvSpPr/>
          <p:nvPr/>
        </p:nvSpPr>
        <p:spPr>
          <a:xfrm>
            <a:off x="7852951" y="5148335"/>
            <a:ext cx="2137125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en-US" sz="2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Dollar </a:t>
            </a:r>
          </a:p>
          <a:p>
            <a:pPr algn="r"/>
            <a:r>
              <a:rPr lang="en-US" sz="2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Diplomacy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0E507A-B4C7-4AC2-BF98-C7F9F57E21C5}"/>
              </a:ext>
            </a:extLst>
          </p:cNvPr>
          <p:cNvSpPr/>
          <p:nvPr/>
        </p:nvSpPr>
        <p:spPr>
          <a:xfrm>
            <a:off x="10155385" y="5351704"/>
            <a:ext cx="199445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en-US" sz="1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WWI</a:t>
            </a:r>
          </a:p>
          <a:p>
            <a:pPr algn="r"/>
            <a:r>
              <a:rPr lang="en-US" sz="1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League of Nations</a:t>
            </a:r>
            <a:endParaRPr lang="en-US" sz="1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61596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E22F6-2547-49A6-9B5C-F79F093D5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Reasons for Imperialism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94457E-AE4B-413F-9972-05BD479E6C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792224"/>
            <a:ext cx="10058400" cy="5193792"/>
          </a:xfrm>
        </p:spPr>
        <p:txBody>
          <a:bodyPr>
            <a:normAutofit/>
          </a:bodyPr>
          <a:lstStyle/>
          <a:p>
            <a:r>
              <a:rPr lang="en-US" sz="2400" dirty="0"/>
              <a:t>Imperialism**</a:t>
            </a:r>
          </a:p>
          <a:p>
            <a:endParaRPr lang="en-US" sz="2400" dirty="0"/>
          </a:p>
          <a:p>
            <a:r>
              <a:rPr lang="en-US" sz="2400" dirty="0"/>
              <a:t>Why?</a:t>
            </a:r>
          </a:p>
          <a:p>
            <a:pPr lvl="1"/>
            <a:r>
              <a:rPr lang="en-US" sz="2000" dirty="0"/>
              <a:t>Money / resources</a:t>
            </a:r>
          </a:p>
          <a:p>
            <a:pPr lvl="2"/>
            <a:r>
              <a:rPr lang="en-US" sz="1800" dirty="0"/>
              <a:t>America’s sweet tooth</a:t>
            </a:r>
          </a:p>
          <a:p>
            <a:pPr lvl="1"/>
            <a:r>
              <a:rPr lang="en-US" sz="2000" dirty="0"/>
              <a:t>More markets—more trade</a:t>
            </a:r>
          </a:p>
          <a:p>
            <a:pPr lvl="1"/>
            <a:r>
              <a:rPr lang="en-US" sz="2000" dirty="0"/>
              <a:t>Compete with other nations—build up</a:t>
            </a:r>
          </a:p>
          <a:p>
            <a:pPr lvl="1"/>
            <a:r>
              <a:rPr lang="en-US" sz="2000" dirty="0"/>
              <a:t>Military reasons—a force to be reckoned with</a:t>
            </a:r>
          </a:p>
          <a:p>
            <a:pPr lvl="2"/>
            <a:r>
              <a:rPr lang="en-US" sz="1800" dirty="0"/>
              <a:t>Navy**</a:t>
            </a:r>
          </a:p>
          <a:p>
            <a:pPr lvl="2"/>
            <a:r>
              <a:rPr lang="en-US" sz="1800" dirty="0"/>
              <a:t>Alfred T. Mahan, </a:t>
            </a:r>
            <a:r>
              <a:rPr lang="en-US" sz="1800" i="1" dirty="0"/>
              <a:t>The Influence of Sea Power</a:t>
            </a:r>
            <a:r>
              <a:rPr lang="en-US" sz="1800" dirty="0"/>
              <a:t>**</a:t>
            </a:r>
          </a:p>
          <a:p>
            <a:pPr lvl="2"/>
            <a:r>
              <a:rPr lang="en-US" sz="1800" dirty="0"/>
              <a:t>Panama Canal</a:t>
            </a:r>
          </a:p>
          <a:p>
            <a:pPr lvl="1"/>
            <a:r>
              <a:rPr lang="en-US" sz="2000" dirty="0"/>
              <a:t>The “white man’s burden”</a:t>
            </a:r>
          </a:p>
          <a:p>
            <a:pPr lvl="2"/>
            <a:r>
              <a:rPr lang="en-US" sz="1800" dirty="0"/>
              <a:t>Anglos are superior; civilize the outside world</a:t>
            </a:r>
          </a:p>
          <a:p>
            <a:pPr lvl="1"/>
            <a:endParaRPr lang="en-US" sz="2000" dirty="0"/>
          </a:p>
        </p:txBody>
      </p:sp>
      <p:pic>
        <p:nvPicPr>
          <p:cNvPr id="2050" name="Picture 2" descr="Image result for alfred t mahan">
            <a:extLst>
              <a:ext uri="{FF2B5EF4-FFF2-40B4-BE49-F238E27FC236}">
                <a16:creationId xmlns:a16="http://schemas.microsoft.com/office/drawing/2014/main" id="{CF65207F-3CB4-4027-9FD4-2A1CC7E951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9454">
            <a:off x="8852865" y="3753613"/>
            <a:ext cx="21145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us exports 1870-1920">
            <a:extLst>
              <a:ext uri="{FF2B5EF4-FFF2-40B4-BE49-F238E27FC236}">
                <a16:creationId xmlns:a16="http://schemas.microsoft.com/office/drawing/2014/main" id="{106253F9-6017-4201-B655-23ED106B6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2128" y="830198"/>
            <a:ext cx="4309872" cy="256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34338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B5AEA-3379-42D7-BFCA-3234ED7E6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-18288"/>
            <a:ext cx="10058400" cy="1609344"/>
          </a:xfrm>
        </p:spPr>
        <p:txBody>
          <a:bodyPr/>
          <a:lstStyle/>
          <a:p>
            <a:r>
              <a:rPr lang="en-US" dirty="0"/>
              <a:t>HAWAII—1820</a:t>
            </a:r>
            <a:r>
              <a:rPr lang="en-US" sz="4400" dirty="0"/>
              <a:t>s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489151-50D3-43CC-AE13-C1A5D9D2CE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152144"/>
            <a:ext cx="10058400" cy="5797296"/>
          </a:xfrm>
        </p:spPr>
        <p:txBody>
          <a:bodyPr>
            <a:normAutofit/>
          </a:bodyPr>
          <a:lstStyle/>
          <a:p>
            <a:r>
              <a:rPr lang="en-US" dirty="0"/>
              <a:t>US wants Hawaii**</a:t>
            </a:r>
          </a:p>
          <a:p>
            <a:pPr lvl="1"/>
            <a:r>
              <a:rPr lang="en-US" dirty="0"/>
              <a:t>Sanford B. Dole**</a:t>
            </a:r>
          </a:p>
          <a:p>
            <a:pPr lvl="1"/>
            <a:r>
              <a:rPr lang="en-US" dirty="0"/>
              <a:t>Annexed in 1898—McKinley** </a:t>
            </a:r>
          </a:p>
          <a:p>
            <a:endParaRPr lang="en-US" dirty="0"/>
          </a:p>
          <a:p>
            <a:r>
              <a:rPr lang="en-US" dirty="0"/>
              <a:t>Why?</a:t>
            </a:r>
          </a:p>
          <a:p>
            <a:pPr lvl="1"/>
            <a:r>
              <a:rPr lang="en-US" dirty="0"/>
              <a:t>Military**</a:t>
            </a:r>
          </a:p>
          <a:p>
            <a:pPr lvl="2"/>
            <a:r>
              <a:rPr lang="en-US" dirty="0"/>
              <a:t>1887—Pearl Harbor</a:t>
            </a:r>
          </a:p>
          <a:p>
            <a:pPr lvl="1"/>
            <a:r>
              <a:rPr lang="en-US" dirty="0"/>
              <a:t>Resources**</a:t>
            </a:r>
          </a:p>
          <a:p>
            <a:endParaRPr lang="en-US" dirty="0"/>
          </a:p>
          <a:p>
            <a:r>
              <a:rPr lang="en-US" dirty="0"/>
              <a:t>How?</a:t>
            </a:r>
          </a:p>
          <a:p>
            <a:pPr lvl="1"/>
            <a:r>
              <a:rPr lang="en-US" dirty="0"/>
              <a:t>Missionaries**</a:t>
            </a:r>
          </a:p>
          <a:p>
            <a:endParaRPr lang="en-US" dirty="0"/>
          </a:p>
          <a:p>
            <a:r>
              <a:rPr lang="en-US" dirty="0"/>
              <a:t>Hawaii is an independent kingdom</a:t>
            </a:r>
          </a:p>
          <a:p>
            <a:pPr lvl="1"/>
            <a:r>
              <a:rPr lang="en-US" dirty="0"/>
              <a:t>Don’t want to be part of US</a:t>
            </a:r>
          </a:p>
          <a:p>
            <a:pPr lvl="1"/>
            <a:r>
              <a:rPr lang="en-US" dirty="0"/>
              <a:t>Queen Liliuokalani </a:t>
            </a:r>
          </a:p>
          <a:p>
            <a:pPr lvl="1"/>
            <a:r>
              <a:rPr lang="en-US" dirty="0"/>
              <a:t>US-led coup</a:t>
            </a:r>
          </a:p>
        </p:txBody>
      </p:sp>
      <p:pic>
        <p:nvPicPr>
          <p:cNvPr id="3074" name="Picture 2" descr="Image result for sanford dole">
            <a:extLst>
              <a:ext uri="{FF2B5EF4-FFF2-40B4-BE49-F238E27FC236}">
                <a16:creationId xmlns:a16="http://schemas.microsoft.com/office/drawing/2014/main" id="{657C73AD-F2C7-423E-AF46-670851A8D4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164" y="473692"/>
            <a:ext cx="2788348" cy="3414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sugarcane hawaii">
            <a:extLst>
              <a:ext uri="{FF2B5EF4-FFF2-40B4-BE49-F238E27FC236}">
                <a16:creationId xmlns:a16="http://schemas.microsoft.com/office/drawing/2014/main" id="{01FE2D94-120C-4740-A62E-6106262103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628" y="2399320"/>
            <a:ext cx="2889504" cy="433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Image result for queen liliuokalani">
            <a:extLst>
              <a:ext uri="{FF2B5EF4-FFF2-40B4-BE49-F238E27FC236}">
                <a16:creationId xmlns:a16="http://schemas.microsoft.com/office/drawing/2014/main" id="{1453E6F0-E94F-4214-AD8D-C4B4978813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536" y="3989968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Image result for hawaii map">
            <a:extLst>
              <a:ext uri="{FF2B5EF4-FFF2-40B4-BE49-F238E27FC236}">
                <a16:creationId xmlns:a16="http://schemas.microsoft.com/office/drawing/2014/main" id="{E879A508-E1E5-4B30-8018-473D39CDA6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1683" y="298014"/>
            <a:ext cx="3115246" cy="2044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2506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16D1D-19A2-46C9-B3FB-4DC064793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Spanish-American War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48D378-F2B3-4D14-92FC-CB7143CC1E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4736592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Spain controls Cuba in the late 19</a:t>
            </a:r>
            <a:r>
              <a:rPr lang="en-US" sz="2400" baseline="30000" dirty="0"/>
              <a:t>th</a:t>
            </a:r>
            <a:r>
              <a:rPr lang="en-US" sz="2400" dirty="0"/>
              <a:t> century</a:t>
            </a:r>
          </a:p>
          <a:p>
            <a:pPr lvl="1"/>
            <a:r>
              <a:rPr lang="en-US" sz="2000" dirty="0"/>
              <a:t>Spanish rule is harsh</a:t>
            </a:r>
          </a:p>
          <a:p>
            <a:pPr lvl="2"/>
            <a:r>
              <a:rPr lang="en-US" sz="1800" dirty="0"/>
              <a:t>General “Butcher” </a:t>
            </a:r>
            <a:r>
              <a:rPr lang="en-US" sz="1800" dirty="0" err="1"/>
              <a:t>Weyler</a:t>
            </a:r>
            <a:endParaRPr lang="en-US" sz="1800" dirty="0"/>
          </a:p>
          <a:p>
            <a:pPr lvl="1"/>
            <a:r>
              <a:rPr lang="en-US" sz="2000" dirty="0"/>
              <a:t>Cuba wants independence</a:t>
            </a:r>
          </a:p>
          <a:p>
            <a:pPr lvl="2"/>
            <a:r>
              <a:rPr lang="en-US" sz="1800" dirty="0"/>
              <a:t>Revolts</a:t>
            </a:r>
          </a:p>
          <a:p>
            <a:endParaRPr lang="en-US" sz="2400" dirty="0"/>
          </a:p>
          <a:p>
            <a:r>
              <a:rPr lang="en-US" sz="2400" dirty="0"/>
              <a:t>US cares!</a:t>
            </a:r>
          </a:p>
          <a:p>
            <a:pPr lvl="1"/>
            <a:r>
              <a:rPr lang="en-US" sz="2000" dirty="0"/>
              <a:t>Isolationism v. Expansionism</a:t>
            </a:r>
          </a:p>
          <a:p>
            <a:pPr lvl="2"/>
            <a:r>
              <a:rPr lang="en-US" sz="1800" dirty="0"/>
              <a:t>Is it our problem?</a:t>
            </a:r>
          </a:p>
          <a:p>
            <a:endParaRPr lang="en-US" sz="2200" dirty="0"/>
          </a:p>
          <a:p>
            <a:r>
              <a:rPr lang="en-US" sz="2200" dirty="0"/>
              <a:t>LAD</a:t>
            </a:r>
            <a:r>
              <a:rPr lang="en-US" sz="2200" baseline="30000" dirty="0"/>
              <a:t>2</a:t>
            </a:r>
          </a:p>
          <a:p>
            <a:pPr lvl="1"/>
            <a:r>
              <a:rPr lang="en-US" sz="2000" dirty="0"/>
              <a:t>Dollar Diplomacy</a:t>
            </a:r>
          </a:p>
          <a:p>
            <a:pPr lvl="1"/>
            <a:r>
              <a:rPr lang="en-US" sz="2000" dirty="0"/>
              <a:t>Taft</a:t>
            </a:r>
          </a:p>
        </p:txBody>
      </p:sp>
      <p:pic>
        <p:nvPicPr>
          <p:cNvPr id="4098" name="Picture 2" descr="Image result for spain 1898">
            <a:extLst>
              <a:ext uri="{FF2B5EF4-FFF2-40B4-BE49-F238E27FC236}">
                <a16:creationId xmlns:a16="http://schemas.microsoft.com/office/drawing/2014/main" id="{B3174ABE-664A-40F7-BC31-3B742E5FE4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520" y="2594593"/>
            <a:ext cx="6888480" cy="4309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43918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E3234-A615-4AA1-95B5-4273803B9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the U.S. Cared about Cuba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542A71-09BE-4FF8-AB30-7AA398FFDC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Money, investment</a:t>
            </a:r>
          </a:p>
          <a:p>
            <a:endParaRPr lang="en-US" dirty="0"/>
          </a:p>
          <a:p>
            <a:r>
              <a:rPr lang="en-US" dirty="0"/>
              <a:t>Sympathy for Cubans</a:t>
            </a:r>
          </a:p>
          <a:p>
            <a:pPr lvl="1"/>
            <a:r>
              <a:rPr lang="en-US" dirty="0"/>
              <a:t>Yellow Journalism (Hearst, Pulitzer, etc.)**</a:t>
            </a:r>
          </a:p>
          <a:p>
            <a:endParaRPr lang="en-US" dirty="0"/>
          </a:p>
          <a:p>
            <a:r>
              <a:rPr lang="en-US" dirty="0"/>
              <a:t>De </a:t>
            </a:r>
            <a:r>
              <a:rPr lang="en-US" dirty="0" err="1"/>
              <a:t>Lome</a:t>
            </a:r>
            <a:r>
              <a:rPr lang="en-US" dirty="0"/>
              <a:t> Letter</a:t>
            </a:r>
          </a:p>
          <a:p>
            <a:pPr lvl="1"/>
            <a:r>
              <a:rPr lang="en-US" dirty="0"/>
              <a:t>Spanish official disrespects US, our President</a:t>
            </a:r>
          </a:p>
          <a:p>
            <a:endParaRPr lang="en-US" dirty="0"/>
          </a:p>
          <a:p>
            <a:r>
              <a:rPr lang="en-US" dirty="0"/>
              <a:t>Big Event—USS </a:t>
            </a:r>
            <a:r>
              <a:rPr lang="en-US" i="1" dirty="0"/>
              <a:t>Maine</a:t>
            </a:r>
            <a:r>
              <a:rPr lang="en-US" dirty="0"/>
              <a:t>, 1898**</a:t>
            </a:r>
          </a:p>
        </p:txBody>
      </p:sp>
      <p:pic>
        <p:nvPicPr>
          <p:cNvPr id="5122" name="Picture 2" descr="Image result for uss maine">
            <a:extLst>
              <a:ext uri="{FF2B5EF4-FFF2-40B4-BE49-F238E27FC236}">
                <a16:creationId xmlns:a16="http://schemas.microsoft.com/office/drawing/2014/main" id="{69D8DEE7-D188-4473-98A3-789571747D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560" y="3792634"/>
            <a:ext cx="5425440" cy="2981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06136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41494-4149-4885-9246-209AE384A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Response to USS </a:t>
            </a:r>
            <a:r>
              <a:rPr lang="en-US" i="1" dirty="0"/>
              <a:t>Maine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C81ACB-0791-4BCE-9BA7-1C512FF849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Impact of Yellow Journalism</a:t>
            </a:r>
          </a:p>
          <a:p>
            <a:pPr lvl="1"/>
            <a:r>
              <a:rPr lang="en-US" dirty="0"/>
              <a:t>US declares war against Spain (McKinley)</a:t>
            </a:r>
          </a:p>
          <a:p>
            <a:pPr lvl="1"/>
            <a:endParaRPr lang="en-US" dirty="0"/>
          </a:p>
          <a:p>
            <a:r>
              <a:rPr lang="en-US" dirty="0"/>
              <a:t>Prior to war—Teller Amendment</a:t>
            </a:r>
          </a:p>
          <a:p>
            <a:pPr lvl="1"/>
            <a:r>
              <a:rPr lang="en-US" dirty="0"/>
              <a:t>Defend American honor; don’t take over Cuba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146" name="Picture 2" descr="Image result for teller amendment">
            <a:extLst>
              <a:ext uri="{FF2B5EF4-FFF2-40B4-BE49-F238E27FC236}">
                <a16:creationId xmlns:a16="http://schemas.microsoft.com/office/drawing/2014/main" id="{7CDF9750-7901-4FC4-9993-D3BC6C6671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760" y="0"/>
            <a:ext cx="49682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56678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AA727-539A-4C10-8862-43B2ADEA9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Spanish-American War**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8AD7EE-D6AA-4BCA-A00A-E33AE6BD4F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473659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John Hay—Secretary of War</a:t>
            </a:r>
          </a:p>
          <a:p>
            <a:pPr lvl="1"/>
            <a:r>
              <a:rPr lang="en-US" dirty="0"/>
              <a:t>“A splendid war”</a:t>
            </a:r>
          </a:p>
          <a:p>
            <a:pPr lvl="2"/>
            <a:r>
              <a:rPr lang="en-US" dirty="0"/>
              <a:t>Lasts less than half a year</a:t>
            </a:r>
          </a:p>
          <a:p>
            <a:endParaRPr lang="en-US" dirty="0"/>
          </a:p>
          <a:p>
            <a:r>
              <a:rPr lang="en-US" dirty="0"/>
              <a:t>Manila Bay</a:t>
            </a:r>
          </a:p>
          <a:p>
            <a:pPr lvl="1"/>
            <a:r>
              <a:rPr lang="en-US" dirty="0"/>
              <a:t>George Dewey—crushes Spanish fleet</a:t>
            </a:r>
          </a:p>
          <a:p>
            <a:endParaRPr lang="en-US" dirty="0"/>
          </a:p>
          <a:p>
            <a:r>
              <a:rPr lang="en-US" dirty="0"/>
              <a:t>Theodore Roosevelt**</a:t>
            </a:r>
          </a:p>
          <a:p>
            <a:pPr lvl="1"/>
            <a:r>
              <a:rPr lang="en-US" dirty="0"/>
              <a:t>Leader of the Rough Riders</a:t>
            </a:r>
          </a:p>
          <a:p>
            <a:pPr lvl="1"/>
            <a:r>
              <a:rPr lang="en-US" dirty="0"/>
              <a:t>San Juan Hill</a:t>
            </a:r>
          </a:p>
          <a:p>
            <a:endParaRPr lang="en-US" dirty="0"/>
          </a:p>
          <a:p>
            <a:r>
              <a:rPr lang="en-US" dirty="0"/>
              <a:t>War begins—and ends—in 1898*****</a:t>
            </a:r>
          </a:p>
          <a:p>
            <a:pPr lvl="1"/>
            <a:r>
              <a:rPr lang="en-US" dirty="0"/>
              <a:t>Treaty of Paris</a:t>
            </a:r>
          </a:p>
        </p:txBody>
      </p:sp>
      <p:pic>
        <p:nvPicPr>
          <p:cNvPr id="7170" name="Picture 2" descr="Image result for theodore roosevelt rough riders">
            <a:extLst>
              <a:ext uri="{FF2B5EF4-FFF2-40B4-BE49-F238E27FC236}">
                <a16:creationId xmlns:a16="http://schemas.microsoft.com/office/drawing/2014/main" id="{B8FA2F71-8505-4CDF-820D-9BDE3D7E60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244" y="0"/>
            <a:ext cx="4718756" cy="3822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Image result for san juan hill">
            <a:extLst>
              <a:ext uri="{FF2B5EF4-FFF2-40B4-BE49-F238E27FC236}">
                <a16:creationId xmlns:a16="http://schemas.microsoft.com/office/drawing/2014/main" id="{ADB9F0C8-DA15-45BC-9822-A43B46CC5F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822192"/>
            <a:ext cx="6096000" cy="3035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28274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A10AA-CD33-46A1-B563-D88EA2789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" y="-265176"/>
            <a:ext cx="10058400" cy="1609344"/>
          </a:xfrm>
        </p:spPr>
        <p:txBody>
          <a:bodyPr/>
          <a:lstStyle/>
          <a:p>
            <a:r>
              <a:rPr lang="en-US" dirty="0"/>
              <a:t>Lasting Impact of Span-Am War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30BC23-F137-4AFF-AAB7-EF52A505C6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" y="1106424"/>
            <a:ext cx="12182856" cy="5751576"/>
          </a:xfrm>
        </p:spPr>
        <p:txBody>
          <a:bodyPr>
            <a:normAutofit/>
          </a:bodyPr>
          <a:lstStyle/>
          <a:p>
            <a:r>
              <a:rPr lang="en-US" sz="2400" dirty="0"/>
              <a:t>US expands its borders to become a </a:t>
            </a:r>
            <a:r>
              <a:rPr lang="en-US" sz="2400" b="1" dirty="0"/>
              <a:t>GLOBAL-, OVERSEAS-, WORLD- POWER</a:t>
            </a:r>
          </a:p>
          <a:p>
            <a:pPr lvl="1"/>
            <a:r>
              <a:rPr lang="en-US" sz="2000" dirty="0"/>
              <a:t>Established ourselves worldwide</a:t>
            </a:r>
          </a:p>
          <a:p>
            <a:pPr lvl="1"/>
            <a:r>
              <a:rPr lang="en-US" sz="2000" dirty="0"/>
              <a:t>Defeated a major European power (again)</a:t>
            </a:r>
          </a:p>
          <a:p>
            <a:pPr lvl="1"/>
            <a:endParaRPr lang="en-US" sz="2000" dirty="0"/>
          </a:p>
          <a:p>
            <a:r>
              <a:rPr lang="en-US" sz="2400" dirty="0"/>
              <a:t>What to do with new territories?</a:t>
            </a:r>
          </a:p>
          <a:p>
            <a:pPr lvl="1"/>
            <a:r>
              <a:rPr lang="en-US" sz="2000" dirty="0"/>
              <a:t>A lot of debate about the treaty itself—need 2/3 majority in congress to ratify</a:t>
            </a:r>
          </a:p>
          <a:p>
            <a:pPr lvl="1"/>
            <a:r>
              <a:rPr lang="en-US" sz="2000" dirty="0"/>
              <a:t>Anti-Imperialist League opposes annexation of Philippines</a:t>
            </a:r>
          </a:p>
          <a:p>
            <a:pPr lvl="2"/>
            <a:r>
              <a:rPr lang="en-US" sz="1800" dirty="0"/>
              <a:t>Self Determination?</a:t>
            </a:r>
          </a:p>
          <a:p>
            <a:pPr lvl="1"/>
            <a:r>
              <a:rPr lang="en-US" sz="2000" dirty="0"/>
              <a:t>Still—treaty is ratified</a:t>
            </a:r>
          </a:p>
          <a:p>
            <a:endParaRPr lang="en-US" sz="2400" dirty="0"/>
          </a:p>
          <a:p>
            <a:r>
              <a:rPr lang="en-US" sz="2400" dirty="0"/>
              <a:t>US acquires territories of—</a:t>
            </a:r>
          </a:p>
          <a:p>
            <a:pPr lvl="1"/>
            <a:r>
              <a:rPr lang="en-US" sz="2000" dirty="0"/>
              <a:t>Guam, </a:t>
            </a:r>
            <a:r>
              <a:rPr lang="en-US" sz="2000" b="1" dirty="0"/>
              <a:t>PUERTO RICO</a:t>
            </a:r>
            <a:r>
              <a:rPr lang="en-US" sz="2000" dirty="0"/>
              <a:t>, Philippines**</a:t>
            </a:r>
          </a:p>
          <a:p>
            <a:pPr lvl="2"/>
            <a:r>
              <a:rPr lang="en-US" sz="1800" dirty="0"/>
              <a:t>Spain paid for territories, but US possess them</a:t>
            </a:r>
          </a:p>
          <a:p>
            <a:endParaRPr lang="en-US" sz="2400" dirty="0"/>
          </a:p>
        </p:txBody>
      </p:sp>
      <p:pic>
        <p:nvPicPr>
          <p:cNvPr id="9218" name="Picture 2" descr="Image result for us imperialism">
            <a:extLst>
              <a:ext uri="{FF2B5EF4-FFF2-40B4-BE49-F238E27FC236}">
                <a16:creationId xmlns:a16="http://schemas.microsoft.com/office/drawing/2014/main" id="{99BAEEBD-6FDE-4C9D-8793-25529BF8C9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544" y="3877056"/>
            <a:ext cx="5472455" cy="2980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99069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89</TotalTime>
  <Words>966</Words>
  <Application>Microsoft Office PowerPoint</Application>
  <PresentationFormat>Widescreen</PresentationFormat>
  <Paragraphs>224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Rockwell</vt:lpstr>
      <vt:lpstr>Rockwell Condensed</vt:lpstr>
      <vt:lpstr>Wingdings</vt:lpstr>
      <vt:lpstr>Wood Type</vt:lpstr>
      <vt:lpstr>American Imperialism in the 19th–20th Centuries</vt:lpstr>
      <vt:lpstr>Key to Remember!</vt:lpstr>
      <vt:lpstr>Reasons for Imperialism</vt:lpstr>
      <vt:lpstr>HAWAII—1820s </vt:lpstr>
      <vt:lpstr>Spanish-American War</vt:lpstr>
      <vt:lpstr>Why the U.S. Cared about Cuba</vt:lpstr>
      <vt:lpstr>Response to USS Maine</vt:lpstr>
      <vt:lpstr>Spanish-American War**</vt:lpstr>
      <vt:lpstr>Lasting Impact of Span-Am War</vt:lpstr>
      <vt:lpstr>PowerPoint Presentation</vt:lpstr>
      <vt:lpstr>Cuba</vt:lpstr>
      <vt:lpstr>Puerto Rico</vt:lpstr>
      <vt:lpstr>The Philippines</vt:lpstr>
      <vt:lpstr>Remember Hawaii?</vt:lpstr>
      <vt:lpstr>PowerPoint Presentation</vt:lpstr>
      <vt:lpstr>Theodore Roosevelt</vt:lpstr>
      <vt:lpstr>TR The Expansionist</vt:lpstr>
      <vt:lpstr>Roosevelt Corollary, Monroe Doctrine</vt:lpstr>
      <vt:lpstr>Roosevelt in Asia</vt:lpstr>
      <vt:lpstr>Presidents of the Time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American Imperialism in the 19th–20th Centuries</dc:title>
  <dc:creator>Ryan</dc:creator>
  <cp:lastModifiedBy>Ryan</cp:lastModifiedBy>
  <cp:revision>11</cp:revision>
  <dcterms:created xsi:type="dcterms:W3CDTF">2019-01-05T18:26:43Z</dcterms:created>
  <dcterms:modified xsi:type="dcterms:W3CDTF">2019-01-05T19:56:36Z</dcterms:modified>
</cp:coreProperties>
</file>